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8288000" cy="10287000"/>
  <p:notesSz cx="6858000" cy="9144000"/>
  <p:embeddedFontLst>
    <p:embeddedFont>
      <p:font typeface="Eunjin" panose="020B0600000101010101" charset="-127"/>
      <p:regular r:id="rId17"/>
    </p:embeddedFont>
    <p:embeddedFont>
      <p:font typeface="Jeju Hallasan" panose="020B0600000101010101" charset="-127"/>
      <p:regular r:id="rId18"/>
    </p:embeddedFont>
    <p:embeddedFont>
      <p:font typeface="Nanum Gothic" panose="020B0600000101010101" charset="-127"/>
      <p:regular r:id="rId19"/>
    </p:embeddedFont>
    <p:embeddedFont>
      <p:font typeface="Nanum Gothic Bold" panose="020B0600000101010101" charset="-127"/>
      <p:regular r:id="rId20"/>
    </p:embeddedFont>
    <p:embeddedFont>
      <p:font typeface="Nanum Gothic Ultra-Bold" panose="020B0600000101010101" charset="-127"/>
      <p:regular r:id="rId21"/>
    </p:embeddedFont>
    <p:embeddedFont>
      <p:font typeface="Source Han Sans KR Normal" panose="020B0600000101010101" charset="-127"/>
      <p:regular r:id="rId22"/>
    </p:embeddedFont>
    <p:embeddedFont>
      <p:font typeface="Source Han Sans KR Normal 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5713" y="1977143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4" b="-27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3147" y="425665"/>
            <a:ext cx="9430254" cy="126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7278">
                <a:solidFill>
                  <a:srgbClr val="000000"/>
                </a:solidFill>
                <a:latin typeface="Nanum Gothic Bold"/>
                <a:ea typeface="Nanum Gothic Bold"/>
              </a:rPr>
              <a:t>캡스톤디자인I 계획 발표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33246" y="8325167"/>
            <a:ext cx="339572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20191727 김민석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20191729 김정희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20191739 유민혁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92396" y="8440404"/>
            <a:ext cx="6623525" cy="11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529">
                <a:solidFill>
                  <a:srgbClr val="000000"/>
                </a:solidFill>
                <a:latin typeface="Eunjin"/>
              </a:rPr>
              <a:t>SPY Beaver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3246" y="6813163"/>
            <a:ext cx="339572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&lt;담당 교수&gt;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Jeju Hallasan"/>
              </a:rPr>
              <a:t>이 정 교수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3512" y="4921041"/>
            <a:ext cx="8244488" cy="5365959"/>
          </a:xfrm>
          <a:custGeom>
            <a:avLst/>
            <a:gdLst/>
            <a:ahLst/>
            <a:cxnLst/>
            <a:rect l="l" t="t" r="r" b="b"/>
            <a:pathLst>
              <a:path w="8244488" h="5365959">
                <a:moveTo>
                  <a:pt x="0" y="0"/>
                </a:moveTo>
                <a:lnTo>
                  <a:pt x="8244488" y="0"/>
                </a:lnTo>
                <a:lnTo>
                  <a:pt x="8244488" y="5365959"/>
                </a:lnTo>
                <a:lnTo>
                  <a:pt x="0" y="5365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" b="-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08746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구현 기술 및 도구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358" y="2149381"/>
            <a:ext cx="10924782" cy="4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DOTween 라이브러리를 활용하여 게임 오브젝트의 변화를 더욱 부드럽고 자연스럽게 애니메이션으로 구현.</a:t>
            </a:r>
          </a:p>
          <a:p>
            <a:pPr>
              <a:lnSpc>
                <a:spcPts val="4376"/>
              </a:lnSpc>
            </a:pPr>
            <a:endParaRPr lang="en-US" sz="3125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물리적 충돌을 감지하는데 사용되는 Collider 컴포넌트, 그 중에서도 접촉 시 물리적 충돌을 발생시키는 Collision과 물리적 충돌 없이 이벤트를 발생시키는 Trigger를 적절히 이용.</a:t>
            </a:r>
          </a:p>
          <a:p>
            <a:pPr>
              <a:lnSpc>
                <a:spcPts val="4376"/>
              </a:lnSpc>
            </a:pPr>
            <a:endParaRPr lang="en-US" sz="3125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WebView 컴포넌트를 활용하여 게임 내에서                        웹 홈페이지로 연결하는 기능을 구현.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31600" y="5984756"/>
            <a:ext cx="3627700" cy="3941587"/>
          </a:xfrm>
          <a:custGeom>
            <a:avLst/>
            <a:gdLst/>
            <a:ahLst/>
            <a:cxnLst/>
            <a:rect l="l" t="t" r="r" b="b"/>
            <a:pathLst>
              <a:path w="3627700" h="3941587">
                <a:moveTo>
                  <a:pt x="0" y="0"/>
                </a:moveTo>
                <a:lnTo>
                  <a:pt x="3627700" y="0"/>
                </a:lnTo>
                <a:lnTo>
                  <a:pt x="3627700" y="3941587"/>
                </a:lnTo>
                <a:lnTo>
                  <a:pt x="0" y="3941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13" r="-324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10413" y="6295548"/>
            <a:ext cx="3585630" cy="3320002"/>
          </a:xfrm>
          <a:custGeom>
            <a:avLst/>
            <a:gdLst/>
            <a:ahLst/>
            <a:cxnLst/>
            <a:rect l="l" t="t" r="r" b="b"/>
            <a:pathLst>
              <a:path w="3585630" h="3320002">
                <a:moveTo>
                  <a:pt x="0" y="0"/>
                </a:moveTo>
                <a:lnTo>
                  <a:pt x="3585630" y="0"/>
                </a:lnTo>
                <a:lnTo>
                  <a:pt x="3585630" y="3320003"/>
                </a:lnTo>
                <a:lnTo>
                  <a:pt x="0" y="3320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513" t="-13540" r="-40563" b="-139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08746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구현 기술 및 도구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358" y="2149381"/>
            <a:ext cx="10924782" cy="383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>
                <a:solidFill>
                  <a:srgbClr val="171717"/>
                </a:solidFill>
                <a:latin typeface="Source Han Sans KR Normal"/>
                <a:ea typeface="Source Han Sans KR Normal"/>
              </a:rPr>
              <a:t>여러 플랫폼을 지원하는 장점이 있는 Unity를 활용한 크로스 플랫폼 개발(웹, 모바일, PC)을 해보고 서로 다른 플랫폼 간의 멀티플레이어 연결을 시도하며 각 플랫폼 간에 차이로 발생하는 문제점을 보정.</a:t>
            </a:r>
          </a:p>
          <a:p>
            <a:pPr>
              <a:lnSpc>
                <a:spcPts val="4376"/>
              </a:lnSpc>
            </a:pPr>
            <a:endParaRPr lang="en-US" sz="3125">
              <a:solidFill>
                <a:srgbClr val="171717"/>
              </a:solidFill>
              <a:latin typeface="Source Han Sans KR Normal"/>
              <a:ea typeface="Source Han Sans KR Normal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>
                <a:solidFill>
                  <a:srgbClr val="171717"/>
                </a:solidFill>
                <a:latin typeface="Source Han Sans KR Normal"/>
                <a:ea typeface="Source Han Sans KR Normal"/>
              </a:rPr>
              <a:t>최종적으로 구글 플레이에 출시해 보는 것을 목표로 하여 구글 플레이의 기능과 연동을 시도.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520071" cy="2143269"/>
          </a:xfrm>
          <a:custGeom>
            <a:avLst/>
            <a:gdLst/>
            <a:ahLst/>
            <a:cxnLst/>
            <a:rect l="l" t="t" r="r" b="b"/>
            <a:pathLst>
              <a:path w="11520071" h="2143269">
                <a:moveTo>
                  <a:pt x="0" y="0"/>
                </a:moveTo>
                <a:lnTo>
                  <a:pt x="11520071" y="0"/>
                </a:lnTo>
                <a:lnTo>
                  <a:pt x="11520071" y="2143269"/>
                </a:lnTo>
                <a:lnTo>
                  <a:pt x="0" y="214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5358" y="2130331"/>
            <a:ext cx="16943942" cy="585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081" lvl="1" indent="-359040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컴퓨터 공학 및 소프트웨어 엔지니어링:</a:t>
            </a:r>
          </a:p>
          <a:p>
            <a:pPr marL="1436161" lvl="2" indent="-478720">
              <a:lnSpc>
                <a:spcPts val="4656"/>
              </a:lnSpc>
              <a:buFont typeface="Arial"/>
              <a:buChar char="⚬"/>
            </a:pPr>
            <a:r>
              <a:rPr lang="en-US" sz="3325">
                <a:solidFill>
                  <a:srgbClr val="171717"/>
                </a:solidFill>
                <a:latin typeface="Source Han Sans KR Normal"/>
                <a:ea typeface="Source Han Sans KR Normal"/>
              </a:rPr>
              <a:t>멀티플레이어 게임 서버 구현은 네트워크 프로그래밍, 병렬 처리, 데이터베이스 연동 등에 대한 깊은 이해를 요구한다.</a:t>
            </a:r>
          </a:p>
          <a:p>
            <a:pPr marL="1436161" lvl="2" indent="-478720">
              <a:lnSpc>
                <a:spcPts val="4656"/>
              </a:lnSpc>
              <a:buFont typeface="Arial"/>
              <a:buChar char="⚬"/>
            </a:pPr>
            <a:r>
              <a:rPr lang="en-US" sz="3325">
                <a:solidFill>
                  <a:srgbClr val="171717"/>
                </a:solidFill>
                <a:latin typeface="Source Han Sans KR Normal"/>
                <a:ea typeface="Source Han Sans KR Normal"/>
              </a:rPr>
              <a:t>최적화 기술과 알고리즘을 통해 게임의 성능을 향상시키는 방법을 연구하고 적용이 가능하다.</a:t>
            </a:r>
          </a:p>
          <a:p>
            <a:pPr marL="718081" lvl="1" indent="-359040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사용자 경험 (UX) 및 플레이어 행동 연구:</a:t>
            </a:r>
          </a:p>
          <a:p>
            <a:pPr marL="1436161" lvl="2" indent="-478720">
              <a:lnSpc>
                <a:spcPts val="4656"/>
              </a:lnSpc>
              <a:buFont typeface="Arial"/>
              <a:buChar char="⚬"/>
            </a:pPr>
            <a:r>
              <a:rPr lang="en-US" sz="33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게임이 제공하는 사용자 경험에 대한 연구를 통해 플레이어들의 행동 및 선호도를 이해할 수 있다.</a:t>
            </a:r>
          </a:p>
          <a:p>
            <a:pPr marL="1436161" lvl="2" indent="-478720">
              <a:lnSpc>
                <a:spcPts val="4656"/>
              </a:lnSpc>
              <a:buFont typeface="Arial"/>
              <a:buChar char="⚬"/>
            </a:pPr>
            <a:r>
              <a:rPr lang="en-US" sz="33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게임이 플레이어들에게 어떻게 영향을 미치는지에 대한 사용자 연구를 수행할 수 있다.</a:t>
            </a:r>
          </a:p>
          <a:p>
            <a:pPr>
              <a:lnSpc>
                <a:spcPts val="4376"/>
              </a:lnSpc>
            </a:pPr>
            <a:endParaRPr lang="en-US" sz="3325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93359" y="2028825"/>
          <a:ext cx="14861610" cy="8392160"/>
        </p:xfrm>
        <a:graphic>
          <a:graphicData uri="http://schemas.openxmlformats.org/drawingml/2006/table">
            <a:tbl>
              <a:tblPr/>
              <a:tblGrid>
                <a:gridCol w="364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18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3~4월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기본적인 게임 로직 설계 및 맵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8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5~6월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Photon 라이브러리 활용으로 멀티플레이 기능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181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프로젝트 발표 및 공모전 참가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9372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8~9월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공모전 참가 후 받은 피드백 기반으로 게임 디자인 변경 및 개선,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크로스 플랫폼 개발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7346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10~11월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서버 성능 및 인게임 퀄리티 개선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208746"/>
            <a:ext cx="55519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추진 계획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64" y="2035780"/>
            <a:ext cx="9984466" cy="5495679"/>
          </a:xfrm>
          <a:custGeom>
            <a:avLst/>
            <a:gdLst/>
            <a:ahLst/>
            <a:cxnLst/>
            <a:rect l="l" t="t" r="r" b="b"/>
            <a:pathLst>
              <a:path w="9984466" h="5495679">
                <a:moveTo>
                  <a:pt x="0" y="0"/>
                </a:moveTo>
                <a:lnTo>
                  <a:pt x="9984467" y="0"/>
                </a:lnTo>
                <a:lnTo>
                  <a:pt x="9984467" y="5495679"/>
                </a:lnTo>
                <a:lnTo>
                  <a:pt x="0" y="549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864" y="8250792"/>
            <a:ext cx="9117184" cy="12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5">
                <a:solidFill>
                  <a:srgbClr val="000000"/>
                </a:solidFill>
                <a:latin typeface="Source Han Sans KR Normal"/>
              </a:rPr>
              <a:t>https://davemins.notion.site/INGODAY-728ad3b1ef1744dca2e15b9526e9d325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62235" y="3683571"/>
            <a:ext cx="7925765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71717"/>
                </a:solidFill>
                <a:ea typeface="Nanum Gothic"/>
              </a:rPr>
              <a:t>노션 활용으로 회의록 작성 및 프로젝트 진행도 관리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5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879" y="7180854"/>
            <a:ext cx="3804358" cy="4057982"/>
          </a:xfrm>
          <a:custGeom>
            <a:avLst/>
            <a:gdLst/>
            <a:ahLst/>
            <a:cxnLst/>
            <a:rect l="l" t="t" r="r" b="b"/>
            <a:pathLst>
              <a:path w="3804358" h="4057982">
                <a:moveTo>
                  <a:pt x="0" y="0"/>
                </a:moveTo>
                <a:lnTo>
                  <a:pt x="3804359" y="0"/>
                </a:lnTo>
                <a:lnTo>
                  <a:pt x="3804359" y="4057983"/>
                </a:lnTo>
                <a:lnTo>
                  <a:pt x="0" y="405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8398" y="1013026"/>
            <a:ext cx="3454195" cy="2396348"/>
          </a:xfrm>
          <a:custGeom>
            <a:avLst/>
            <a:gdLst/>
            <a:ahLst/>
            <a:cxnLst/>
            <a:rect l="l" t="t" r="r" b="b"/>
            <a:pathLst>
              <a:path w="3454195" h="2396348">
                <a:moveTo>
                  <a:pt x="0" y="0"/>
                </a:moveTo>
                <a:lnTo>
                  <a:pt x="3454196" y="0"/>
                </a:lnTo>
                <a:lnTo>
                  <a:pt x="3454196" y="2396348"/>
                </a:lnTo>
                <a:lnTo>
                  <a:pt x="0" y="239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72291" y="-1249979"/>
            <a:ext cx="3687009" cy="3461180"/>
          </a:xfrm>
          <a:custGeom>
            <a:avLst/>
            <a:gdLst/>
            <a:ahLst/>
            <a:cxnLst/>
            <a:rect l="l" t="t" r="r" b="b"/>
            <a:pathLst>
              <a:path w="3687009" h="3461180">
                <a:moveTo>
                  <a:pt x="0" y="0"/>
                </a:moveTo>
                <a:lnTo>
                  <a:pt x="3687009" y="0"/>
                </a:lnTo>
                <a:lnTo>
                  <a:pt x="3687009" y="3461179"/>
                </a:lnTo>
                <a:lnTo>
                  <a:pt x="0" y="3461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59741" y="6476405"/>
            <a:ext cx="2357799" cy="1892134"/>
          </a:xfrm>
          <a:custGeom>
            <a:avLst/>
            <a:gdLst/>
            <a:ahLst/>
            <a:cxnLst/>
            <a:rect l="l" t="t" r="r" b="b"/>
            <a:pathLst>
              <a:path w="2357799" h="1892134">
                <a:moveTo>
                  <a:pt x="0" y="0"/>
                </a:moveTo>
                <a:lnTo>
                  <a:pt x="2357799" y="0"/>
                </a:lnTo>
                <a:lnTo>
                  <a:pt x="2357799" y="1892134"/>
                </a:lnTo>
                <a:lnTo>
                  <a:pt x="0" y="1892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65242" y="4269177"/>
            <a:ext cx="346797" cy="346364"/>
          </a:xfrm>
          <a:custGeom>
            <a:avLst/>
            <a:gdLst/>
            <a:ahLst/>
            <a:cxnLst/>
            <a:rect l="l" t="t" r="r" b="b"/>
            <a:pathLst>
              <a:path w="346797" h="346364">
                <a:moveTo>
                  <a:pt x="0" y="0"/>
                </a:moveTo>
                <a:lnTo>
                  <a:pt x="346797" y="0"/>
                </a:lnTo>
                <a:lnTo>
                  <a:pt x="346797" y="346364"/>
                </a:lnTo>
                <a:lnTo>
                  <a:pt x="0" y="34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3098" y="7422472"/>
            <a:ext cx="1372699" cy="1252588"/>
          </a:xfrm>
          <a:custGeom>
            <a:avLst/>
            <a:gdLst/>
            <a:ahLst/>
            <a:cxnLst/>
            <a:rect l="l" t="t" r="r" b="b"/>
            <a:pathLst>
              <a:path w="1372699" h="1252588">
                <a:moveTo>
                  <a:pt x="0" y="0"/>
                </a:moveTo>
                <a:lnTo>
                  <a:pt x="1372700" y="0"/>
                </a:lnTo>
                <a:lnTo>
                  <a:pt x="1372700" y="1252588"/>
                </a:lnTo>
                <a:lnTo>
                  <a:pt x="0" y="1252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70444" y="4295775"/>
            <a:ext cx="11547112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5"/>
              </a:lnSpc>
            </a:pPr>
            <a:r>
              <a:rPr lang="en-US" sz="12500">
                <a:solidFill>
                  <a:srgbClr val="FFFFFF"/>
                </a:solidFill>
                <a:ea typeface="Nanum Gothic Ultra-Bold"/>
              </a:rPr>
              <a:t>감사합니다</a:t>
            </a:r>
          </a:p>
        </p:txBody>
      </p:sp>
      <p:sp>
        <p:nvSpPr>
          <p:cNvPr id="9" name="Freeform 9"/>
          <p:cNvSpPr/>
          <p:nvPr/>
        </p:nvSpPr>
        <p:spPr>
          <a:xfrm>
            <a:off x="1036301" y="5542087"/>
            <a:ext cx="346797" cy="346364"/>
          </a:xfrm>
          <a:custGeom>
            <a:avLst/>
            <a:gdLst/>
            <a:ahLst/>
            <a:cxnLst/>
            <a:rect l="l" t="t" r="r" b="b"/>
            <a:pathLst>
              <a:path w="346797" h="346364">
                <a:moveTo>
                  <a:pt x="0" y="0"/>
                </a:moveTo>
                <a:lnTo>
                  <a:pt x="346797" y="0"/>
                </a:lnTo>
                <a:lnTo>
                  <a:pt x="346797" y="346364"/>
                </a:lnTo>
                <a:lnTo>
                  <a:pt x="0" y="34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6138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ea typeface="Source Han Sans KR Normal"/>
              </a:rPr>
              <a:t>제작 배경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901847" y="2171885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Source Han Sans KR Normal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ea typeface="Source Han Sans KR Normal"/>
              </a:rPr>
              <a:t>콘텐츠 설명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901847" y="345172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학문적 기여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901847" y="6011407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Source Han Sans KR Normal"/>
              </a:rPr>
              <a:t>구현</a:t>
            </a:r>
            <a:r>
              <a:rPr lang="en-US" sz="4200" dirty="0">
                <a:solidFill>
                  <a:srgbClr val="000000"/>
                </a:solidFill>
                <a:ea typeface="Source Han Sans KR Normal"/>
              </a:rPr>
              <a:t> </a:t>
            </a:r>
            <a:r>
              <a:rPr lang="en-US" sz="4200" dirty="0" err="1">
                <a:solidFill>
                  <a:srgbClr val="000000"/>
                </a:solidFill>
                <a:ea typeface="Source Han Sans KR Normal"/>
              </a:rPr>
              <a:t>기술</a:t>
            </a:r>
            <a:r>
              <a:rPr lang="en-US" sz="4200" dirty="0">
                <a:solidFill>
                  <a:srgbClr val="000000"/>
                </a:solidFill>
                <a:ea typeface="Source Han Sans KR Normal"/>
              </a:rPr>
              <a:t> 및 </a:t>
            </a:r>
            <a:r>
              <a:rPr lang="en-US" sz="4200" dirty="0" err="1">
                <a:solidFill>
                  <a:srgbClr val="000000"/>
                </a:solidFill>
                <a:ea typeface="Source Han Sans KR Normal"/>
              </a:rPr>
              <a:t>도구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01847" y="473156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3753" y="2166228"/>
            <a:ext cx="42575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Source Han Sans KR Normal Bold"/>
              </a:rPr>
              <a:t>목차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980E8D0A-4450-4643-BF54-2D3922A6F92B}"/>
              </a:ext>
            </a:extLst>
          </p:cNvPr>
          <p:cNvGrpSpPr/>
          <p:nvPr/>
        </p:nvGrpSpPr>
        <p:grpSpPr>
          <a:xfrm>
            <a:off x="7901847" y="7311204"/>
            <a:ext cx="771999" cy="771999"/>
            <a:chOff x="0" y="0"/>
            <a:chExt cx="6350000" cy="6350000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1DDB182-C296-4C2B-89E9-14DCA12B2B9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</p: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05D23311-2FDA-4B10-BCE6-B443DFC2FA33}"/>
              </a:ext>
            </a:extLst>
          </p:cNvPr>
          <p:cNvSpPr txBox="1"/>
          <p:nvPr/>
        </p:nvSpPr>
        <p:spPr>
          <a:xfrm>
            <a:off x="8015241" y="7291248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5</a:t>
            </a:r>
            <a:endParaRPr lang="en-US" sz="3600" u="none" dirty="0">
              <a:solidFill>
                <a:srgbClr val="000000"/>
              </a:solidFill>
              <a:latin typeface="Source Han Sans KR Normal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7C8408-105C-4883-B384-225B16B04DA7}"/>
              </a:ext>
            </a:extLst>
          </p:cNvPr>
          <p:cNvSpPr txBox="1"/>
          <p:nvPr/>
        </p:nvSpPr>
        <p:spPr>
          <a:xfrm>
            <a:off x="9204270" y="7311204"/>
            <a:ext cx="5578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추진</a:t>
            </a:r>
            <a:r>
              <a:rPr lang="en-US" altLang="ko-KR" sz="4200" dirty="0">
                <a:solidFill>
                  <a:srgbClr val="000000"/>
                </a:solidFill>
                <a:ea typeface="Source Han Sans KR Normal"/>
              </a:rPr>
              <a:t> </a:t>
            </a: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계획</a:t>
            </a:r>
            <a:endParaRPr lang="ko-KR" altLang="en-US" sz="4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24629"/>
            <a:ext cx="7817878" cy="1746944"/>
            <a:chOff x="0" y="0"/>
            <a:chExt cx="5206920" cy="1163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6921" cy="1163513"/>
            </a:xfrm>
            <a:custGeom>
              <a:avLst/>
              <a:gdLst/>
              <a:ahLst/>
              <a:cxnLst/>
              <a:rect l="l" t="t" r="r" b="b"/>
              <a:pathLst>
                <a:path w="5206921" h="1163513">
                  <a:moveTo>
                    <a:pt x="5082460" y="1163513"/>
                  </a:moveTo>
                  <a:lnTo>
                    <a:pt x="124460" y="1163513"/>
                  </a:lnTo>
                  <a:cubicBezTo>
                    <a:pt x="55880" y="1163513"/>
                    <a:pt x="0" y="1107633"/>
                    <a:pt x="0" y="1039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2460" y="0"/>
                  </a:lnTo>
                  <a:cubicBezTo>
                    <a:pt x="5151040" y="0"/>
                    <a:pt x="5206921" y="55880"/>
                    <a:pt x="5206921" y="124460"/>
                  </a:cubicBezTo>
                  <a:lnTo>
                    <a:pt x="5206921" y="1039053"/>
                  </a:lnTo>
                  <a:cubicBezTo>
                    <a:pt x="5206921" y="1107633"/>
                    <a:pt x="5151040" y="1163513"/>
                    <a:pt x="5082460" y="1163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512996" y="2510776"/>
            <a:ext cx="375119" cy="374650"/>
          </a:xfrm>
          <a:custGeom>
            <a:avLst/>
            <a:gdLst/>
            <a:ahLst/>
            <a:cxnLst/>
            <a:rect l="l" t="t" r="r" b="b"/>
            <a:pathLst>
              <a:path w="375119" h="374650">
                <a:moveTo>
                  <a:pt x="0" y="0"/>
                </a:moveTo>
                <a:lnTo>
                  <a:pt x="375119" y="0"/>
                </a:lnTo>
                <a:lnTo>
                  <a:pt x="375119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2996" y="5129126"/>
            <a:ext cx="375119" cy="374650"/>
          </a:xfrm>
          <a:custGeom>
            <a:avLst/>
            <a:gdLst/>
            <a:ahLst/>
            <a:cxnLst/>
            <a:rect l="l" t="t" r="r" b="b"/>
            <a:pathLst>
              <a:path w="375119" h="374650">
                <a:moveTo>
                  <a:pt x="0" y="0"/>
                </a:moveTo>
                <a:lnTo>
                  <a:pt x="375119" y="0"/>
                </a:lnTo>
                <a:lnTo>
                  <a:pt x="375119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09450" y="1981821"/>
            <a:ext cx="1374215" cy="13742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7D4A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08746"/>
            <a:ext cx="55519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제작 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3506" y="1943721"/>
            <a:ext cx="5751632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팀원들의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다양한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관심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기술</a:t>
            </a:r>
            <a:endParaRPr lang="en-US" sz="2100" dirty="0">
              <a:solidFill>
                <a:srgbClr val="171717"/>
              </a:solidFill>
              <a:ea typeface="Source Han Sans KR Normal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팀원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유민혁:유니티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엔진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기반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게임</a:t>
            </a:r>
            <a:r>
              <a:rPr lang="en-US" sz="2100" dirty="0">
                <a:solidFill>
                  <a:srgbClr val="171717"/>
                </a:solidFill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ea typeface="Source Han Sans KR Normal"/>
              </a:rPr>
              <a:t>개발</a:t>
            </a:r>
            <a:endParaRPr lang="en-US" sz="2100" dirty="0">
              <a:solidFill>
                <a:srgbClr val="171717"/>
              </a:solidFill>
              <a:ea typeface="Source Han Sans KR Normal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팀원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김민석:대용량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서비스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및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서버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운영</a:t>
            </a:r>
            <a:endParaRPr lang="en-US" sz="2100" dirty="0">
              <a:solidFill>
                <a:srgbClr val="171717"/>
              </a:solidFill>
              <a:latin typeface="Source Han Sans KR Normal"/>
              <a:ea typeface="Source Han Sans KR Normal"/>
            </a:endParaRP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팀원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김정희:실시간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소켓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통신</a:t>
            </a:r>
            <a:r>
              <a: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rPr>
              <a:t> </a:t>
            </a:r>
            <a:r>
              <a:rPr lang="en-US" sz="2100" dirty="0" err="1">
                <a:solidFill>
                  <a:srgbClr val="171717"/>
                </a:solidFill>
                <a:latin typeface="Source Han Sans KR Normal"/>
                <a:ea typeface="Source Han Sans KR Normal"/>
              </a:rPr>
              <a:t>프로그래밍</a:t>
            </a:r>
            <a:endParaRPr lang="en-US" sz="2100" dirty="0">
              <a:solidFill>
                <a:srgbClr val="171717"/>
              </a:solidFill>
              <a:latin typeface="Source Han Sans KR Normal"/>
              <a:ea typeface="Source Han Sans KR Norm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55141" y="4537777"/>
            <a:ext cx="575163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71717"/>
                </a:solidFill>
                <a:latin typeface="Source Han Sans KR Normal"/>
                <a:ea typeface="Source Han Sans KR Normal"/>
              </a:rPr>
              <a:t>N:N 방 기반 게임으로 하기로 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55141" y="2286024"/>
            <a:ext cx="6672562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71717"/>
                </a:solidFill>
                <a:ea typeface="Source Han Sans KR Normal"/>
              </a:rPr>
              <a:t>이런 기술들을 통합한 종합 콘텐츠 앱으로서 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171717"/>
                </a:solidFill>
                <a:ea typeface="Source Han Sans KR Normal Bold"/>
              </a:rPr>
              <a:t>멀티플레잉 게임</a:t>
            </a:r>
            <a:r>
              <a:rPr lang="en-US" sz="2100">
                <a:solidFill>
                  <a:srgbClr val="171717"/>
                </a:solidFill>
                <a:ea typeface="Source Han Sans KR Normal"/>
              </a:rPr>
              <a:t>이 적합할 것이라 판단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038298"/>
            <a:ext cx="7817878" cy="1746944"/>
            <a:chOff x="0" y="0"/>
            <a:chExt cx="5206920" cy="1163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06921" cy="1163513"/>
            </a:xfrm>
            <a:custGeom>
              <a:avLst/>
              <a:gdLst/>
              <a:ahLst/>
              <a:cxnLst/>
              <a:rect l="l" t="t" r="r" b="b"/>
              <a:pathLst>
                <a:path w="5206921" h="1163513">
                  <a:moveTo>
                    <a:pt x="5082460" y="1163513"/>
                  </a:moveTo>
                  <a:lnTo>
                    <a:pt x="124460" y="1163513"/>
                  </a:lnTo>
                  <a:cubicBezTo>
                    <a:pt x="55880" y="1163513"/>
                    <a:pt x="0" y="1107633"/>
                    <a:pt x="0" y="10390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82460" y="0"/>
                  </a:lnTo>
                  <a:cubicBezTo>
                    <a:pt x="5151040" y="0"/>
                    <a:pt x="5206921" y="55880"/>
                    <a:pt x="5206921" y="124460"/>
                  </a:cubicBezTo>
                  <a:lnTo>
                    <a:pt x="5206921" y="1039053"/>
                  </a:lnTo>
                  <a:cubicBezTo>
                    <a:pt x="5206921" y="1107633"/>
                    <a:pt x="5151040" y="1163513"/>
                    <a:pt x="5082460" y="1163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263506" y="4537777"/>
            <a:ext cx="6254915" cy="6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r>
              <a:rPr lang="en-US" sz="1981">
                <a:solidFill>
                  <a:srgbClr val="171717"/>
                </a:solidFill>
                <a:latin typeface="Source Han Sans KR Normal"/>
                <a:ea typeface="Source Han Sans KR Normal"/>
              </a:rPr>
              <a:t>MMORPG같은 대용량 게임서버는 서버 성능을 쥐어 짜내야 하므로 윈도우 서버나 IOCP를 사용하지만 비용 문제가 크다.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12996" y="4694313"/>
            <a:ext cx="375119" cy="374650"/>
          </a:xfrm>
          <a:custGeom>
            <a:avLst/>
            <a:gdLst/>
            <a:ahLst/>
            <a:cxnLst/>
            <a:rect l="l" t="t" r="r" b="b"/>
            <a:pathLst>
              <a:path w="375119" h="374650">
                <a:moveTo>
                  <a:pt x="0" y="0"/>
                </a:moveTo>
                <a:lnTo>
                  <a:pt x="375119" y="0"/>
                </a:lnTo>
                <a:lnTo>
                  <a:pt x="375119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144000" y="4047836"/>
            <a:ext cx="1374215" cy="137421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7D4A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57542" y="6480568"/>
            <a:ext cx="15578072" cy="1746944"/>
            <a:chOff x="0" y="0"/>
            <a:chExt cx="20770763" cy="2329259"/>
          </a:xfrm>
        </p:grpSpPr>
        <p:sp>
          <p:nvSpPr>
            <p:cNvPr id="21" name="Freeform 21"/>
            <p:cNvSpPr/>
            <p:nvPr/>
          </p:nvSpPr>
          <p:spPr>
            <a:xfrm>
              <a:off x="645728" y="1454437"/>
              <a:ext cx="500159" cy="499533"/>
            </a:xfrm>
            <a:custGeom>
              <a:avLst/>
              <a:gdLst/>
              <a:ahLst/>
              <a:cxnLst/>
              <a:rect l="l" t="t" r="r" b="b"/>
              <a:pathLst>
                <a:path w="500159" h="499533">
                  <a:moveTo>
                    <a:pt x="0" y="0"/>
                  </a:moveTo>
                  <a:lnTo>
                    <a:pt x="500159" y="0"/>
                  </a:lnTo>
                  <a:lnTo>
                    <a:pt x="500159" y="499533"/>
                  </a:lnTo>
                  <a:lnTo>
                    <a:pt x="0" y="499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3101921" y="183371"/>
              <a:ext cx="7668842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유니티의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2D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기반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물리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및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렌더링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엔진을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사용하기로</a:t>
              </a:r>
              <a:r>
                <a:rPr lang="en-US" sz="2100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2100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결정</a:t>
              </a:r>
              <a:endPara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2940"/>
                </a:lnSpc>
              </a:pPr>
              <a:endParaRPr lang="en-US" sz="2100" dirty="0">
                <a:solidFill>
                  <a:srgbClr val="171717"/>
                </a:solidFill>
                <a:latin typeface="Source Han Sans KR Normal"/>
                <a:ea typeface="Source Han Sans KR Normal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10423837" cy="2329259"/>
              <a:chOff x="0" y="0"/>
              <a:chExt cx="5206920" cy="116351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206921" cy="1163513"/>
              </a:xfrm>
              <a:custGeom>
                <a:avLst/>
                <a:gdLst/>
                <a:ahLst/>
                <a:cxnLst/>
                <a:rect l="l" t="t" r="r" b="b"/>
                <a:pathLst>
                  <a:path w="5206921" h="1163513">
                    <a:moveTo>
                      <a:pt x="5082460" y="1163513"/>
                    </a:moveTo>
                    <a:lnTo>
                      <a:pt x="124460" y="1163513"/>
                    </a:lnTo>
                    <a:cubicBezTo>
                      <a:pt x="55880" y="1163513"/>
                      <a:pt x="0" y="1107633"/>
                      <a:pt x="0" y="10390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82460" y="0"/>
                    </a:lnTo>
                    <a:cubicBezTo>
                      <a:pt x="5151040" y="0"/>
                      <a:pt x="5206921" y="55880"/>
                      <a:pt x="5206921" y="124460"/>
                    </a:cubicBezTo>
                    <a:lnTo>
                      <a:pt x="5206921" y="1039053"/>
                    </a:lnTo>
                    <a:cubicBezTo>
                      <a:pt x="5206921" y="1107633"/>
                      <a:pt x="5151040" y="1163513"/>
                      <a:pt x="5082460" y="116351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646408" y="445043"/>
              <a:ext cx="8339886" cy="137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73"/>
                </a:lnSpc>
              </a:pP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유니티의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장점인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여러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플랫폼을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지원한다는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점을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이용하여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모바일로도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제작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,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저사양의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플랫폼에서도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실시간으로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즐길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수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있도록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고사양의</a:t>
              </a:r>
              <a:r>
                <a:rPr lang="en-US" sz="1981" dirty="0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 3D게임은 </a:t>
              </a:r>
              <a:r>
                <a:rPr lang="en-US" sz="1981" dirty="0" err="1">
                  <a:solidFill>
                    <a:srgbClr val="171717"/>
                  </a:solidFill>
                  <a:latin typeface="Source Han Sans KR Normal"/>
                  <a:ea typeface="Source Han Sans KR Normal"/>
                </a:rPr>
                <a:t>지양</a:t>
              </a:r>
              <a:endParaRPr lang="en-US" sz="1981" dirty="0">
                <a:solidFill>
                  <a:srgbClr val="171717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45728" y="874686"/>
              <a:ext cx="500159" cy="499533"/>
            </a:xfrm>
            <a:custGeom>
              <a:avLst/>
              <a:gdLst/>
              <a:ahLst/>
              <a:cxnLst/>
              <a:rect l="l" t="t" r="r" b="b"/>
              <a:pathLst>
                <a:path w="500159" h="499533">
                  <a:moveTo>
                    <a:pt x="0" y="0"/>
                  </a:moveTo>
                  <a:lnTo>
                    <a:pt x="500159" y="0"/>
                  </a:lnTo>
                  <a:lnTo>
                    <a:pt x="500159" y="499533"/>
                  </a:lnTo>
                  <a:lnTo>
                    <a:pt x="0" y="499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27" name="Group 27"/>
            <p:cNvGrpSpPr/>
            <p:nvPr/>
          </p:nvGrpSpPr>
          <p:grpSpPr>
            <a:xfrm>
              <a:off x="10820400" y="12718"/>
              <a:ext cx="1832287" cy="183228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77D4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8190" y="6285607"/>
            <a:ext cx="7483610" cy="4001393"/>
          </a:xfrm>
          <a:custGeom>
            <a:avLst/>
            <a:gdLst/>
            <a:ahLst/>
            <a:cxnLst/>
            <a:rect l="l" t="t" r="r" b="b"/>
            <a:pathLst>
              <a:path w="5538117" h="4001393">
                <a:moveTo>
                  <a:pt x="0" y="0"/>
                </a:moveTo>
                <a:lnTo>
                  <a:pt x="5538117" y="0"/>
                </a:lnTo>
                <a:lnTo>
                  <a:pt x="5538117" y="4001393"/>
                </a:lnTo>
                <a:lnTo>
                  <a:pt x="0" y="400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70" r="-509" b="-154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1800" y="6285607"/>
            <a:ext cx="7696200" cy="4001393"/>
          </a:xfrm>
          <a:custGeom>
            <a:avLst/>
            <a:gdLst/>
            <a:ahLst/>
            <a:cxnLst/>
            <a:rect l="l" t="t" r="r" b="b"/>
            <a:pathLst>
              <a:path w="7984990" h="4001393">
                <a:moveTo>
                  <a:pt x="0" y="0"/>
                </a:moveTo>
                <a:lnTo>
                  <a:pt x="7984990" y="0"/>
                </a:lnTo>
                <a:lnTo>
                  <a:pt x="7984990" y="4001393"/>
                </a:lnTo>
                <a:lnTo>
                  <a:pt x="0" y="400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090" b="-2898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914" y="707402"/>
            <a:ext cx="17820172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"/>
                <a:ea typeface="Nanum Gothic"/>
              </a:rPr>
              <a:t>Q. 게임 개발은 캡스톤의 본래 목표인 ‘사회 기여’가 힘들지 않나?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914" y="2907615"/>
            <a:ext cx="17623797" cy="291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33" lvl="1" indent="-367916">
              <a:lnSpc>
                <a:spcPts val="4771"/>
              </a:lnSpc>
              <a:buFont typeface="Arial"/>
              <a:buChar char="•"/>
            </a:pPr>
            <a:r>
              <a:rPr lang="en-US" sz="3408">
                <a:solidFill>
                  <a:srgbClr val="171717"/>
                </a:solidFill>
                <a:ea typeface="Source Han Sans KR Normal"/>
              </a:rPr>
              <a:t>인디게임 개발 공모전에 참여하여 작품을 출품하여 게임 시장에 새로운 시각과 경험을 제공</a:t>
            </a:r>
          </a:p>
          <a:p>
            <a:pPr>
              <a:lnSpc>
                <a:spcPts val="4771"/>
              </a:lnSpc>
            </a:pPr>
            <a:endParaRPr lang="en-US" sz="3408">
              <a:solidFill>
                <a:srgbClr val="171717"/>
              </a:solidFill>
              <a:ea typeface="Source Han Sans KR Normal"/>
            </a:endParaRPr>
          </a:p>
          <a:p>
            <a:pPr marL="735833" lvl="1" indent="-367916">
              <a:lnSpc>
                <a:spcPts val="4771"/>
              </a:lnSpc>
              <a:buFont typeface="Arial"/>
              <a:buChar char="•"/>
            </a:pPr>
            <a:r>
              <a:rPr lang="en-US" sz="3408">
                <a:solidFill>
                  <a:srgbClr val="171717"/>
                </a:solidFill>
                <a:latin typeface="Source Han Sans KR Normal"/>
                <a:ea typeface="Source Han Sans KR Normal"/>
              </a:rPr>
              <a:t>수상하는것을 목표로 하여 게임의 창의성과 품질을 입증하고, 이를 통해 인디게임 개발자로서의 실력 향상과 시장에서의 인지도를 높이자</a:t>
            </a:r>
          </a:p>
          <a:p>
            <a:pPr>
              <a:lnSpc>
                <a:spcPts val="4211"/>
              </a:lnSpc>
            </a:pPr>
            <a:endParaRPr lang="en-US" sz="3408">
              <a:solidFill>
                <a:srgbClr val="171717"/>
              </a:solidFill>
              <a:latin typeface="Source Han Sans KR Normal"/>
              <a:ea typeface="Source Han Sans KR Norm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35607" y="5919847"/>
            <a:ext cx="935573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171717"/>
                </a:solidFill>
                <a:latin typeface="Source Han Sans KR Normal"/>
                <a:ea typeface="Source Han Sans KR Normal"/>
              </a:rPr>
              <a:t>※아직 2024년 인디게임 공모전 발표가 나지 않은 관계로 구 포스터 사진 사용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715" y="3314761"/>
            <a:ext cx="4001856" cy="1447740"/>
            <a:chOff x="0" y="0"/>
            <a:chExt cx="5335807" cy="22393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35807" cy="2239359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57329" y="721036"/>
              <a:ext cx="3919945" cy="730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78"/>
                </a:lnSpc>
              </a:pPr>
              <a:r>
                <a:rPr lang="en-US" sz="3270">
                  <a:solidFill>
                    <a:srgbClr val="171717"/>
                  </a:solidFill>
                  <a:ea typeface="Source Han Sans KR Normal Bold"/>
                </a:rPr>
                <a:t>비버 팀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30148" y="944770"/>
              <a:ext cx="256024" cy="349818"/>
            </a:xfrm>
            <a:custGeom>
              <a:avLst/>
              <a:gdLst/>
              <a:ahLst/>
              <a:cxnLst/>
              <a:rect l="l" t="t" r="r" b="b"/>
              <a:pathLst>
                <a:path w="256024" h="349818">
                  <a:moveTo>
                    <a:pt x="0" y="0"/>
                  </a:moveTo>
                  <a:lnTo>
                    <a:pt x="256023" y="0"/>
                  </a:lnTo>
                  <a:lnTo>
                    <a:pt x="256023" y="349818"/>
                  </a:lnTo>
                  <a:lnTo>
                    <a:pt x="0" y="34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775636" y="6540280"/>
            <a:ext cx="5935765" cy="2718020"/>
          </a:xfrm>
          <a:custGeom>
            <a:avLst/>
            <a:gdLst/>
            <a:ahLst/>
            <a:cxnLst/>
            <a:rect l="l" t="t" r="r" b="b"/>
            <a:pathLst>
              <a:path w="5935765" h="2718020">
                <a:moveTo>
                  <a:pt x="0" y="0"/>
                </a:moveTo>
                <a:lnTo>
                  <a:pt x="5935766" y="0"/>
                </a:lnTo>
                <a:lnTo>
                  <a:pt x="5935766" y="2718020"/>
                </a:lnTo>
                <a:lnTo>
                  <a:pt x="0" y="27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0715" y="301652"/>
            <a:ext cx="581496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콘텐츠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13119" y="863627"/>
            <a:ext cx="353088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171717"/>
                </a:solidFill>
                <a:ea typeface="Source Han Sans KR Normal"/>
              </a:rPr>
              <a:t>플레이하는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28" y="2012099"/>
            <a:ext cx="1325060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 Ultra-Bold"/>
                <a:ea typeface="Nanum Gothic Ultra-Bold"/>
              </a:rPr>
              <a:t>비버 팀 vs 스파이 비버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906291"/>
            <a:ext cx="12596451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건축 재료를 수집해서 가공하고, 댐을 지어서 시간 안에 완성 하는것이 목표</a:t>
            </a:r>
          </a:p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팀원이 스파이 팀보단 많고 할 일이 많은 만큼, 비버간에 역할 분리가 필요</a:t>
            </a:r>
          </a:p>
          <a:p>
            <a:pPr marL="1457225" lvl="2" indent="-485742">
              <a:lnSpc>
                <a:spcPts val="4049"/>
              </a:lnSpc>
              <a:buFont typeface="Arial"/>
              <a:buChar char="⚬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재료 캐오는 비버</a:t>
            </a:r>
          </a:p>
          <a:p>
            <a:pPr marL="1457225" lvl="2" indent="-485742">
              <a:lnSpc>
                <a:spcPts val="4049"/>
              </a:lnSpc>
              <a:buFont typeface="Arial"/>
              <a:buChar char="⚬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댐 건축하는 비버</a:t>
            </a:r>
          </a:p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사람들이 와서 집 다 때려부수기 전에 완공해야 한다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8381" y="1848354"/>
            <a:ext cx="12078430" cy="7964626"/>
          </a:xfrm>
          <a:custGeom>
            <a:avLst/>
            <a:gdLst/>
            <a:ahLst/>
            <a:cxnLst/>
            <a:rect l="l" t="t" r="r" b="b"/>
            <a:pathLst>
              <a:path w="12078430" h="7964626">
                <a:moveTo>
                  <a:pt x="0" y="0"/>
                </a:moveTo>
                <a:lnTo>
                  <a:pt x="12078430" y="0"/>
                </a:lnTo>
                <a:lnTo>
                  <a:pt x="12078430" y="7964626"/>
                </a:lnTo>
                <a:lnTo>
                  <a:pt x="0" y="796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2381" y="447675"/>
            <a:ext cx="673834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latin typeface="Nanum Gothic Ultra-Bold"/>
                <a:ea typeface="Nanum Gothic Ultra-Bold"/>
              </a:rPr>
              <a:t>플레이 맵(초안)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80178" y="1010285"/>
            <a:ext cx="263792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71717"/>
                </a:solidFill>
                <a:ea typeface="Jeju Hallasan"/>
              </a:rPr>
              <a:t>제한 시간 존재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643" y="394521"/>
            <a:ext cx="4001856" cy="1679519"/>
            <a:chOff x="0" y="0"/>
            <a:chExt cx="5335807" cy="22393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35807" cy="2239359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57329" y="721036"/>
              <a:ext cx="3919945" cy="730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78"/>
                </a:lnSpc>
              </a:pPr>
              <a:r>
                <a:rPr lang="en-US" sz="3270">
                  <a:solidFill>
                    <a:srgbClr val="171717"/>
                  </a:solidFill>
                  <a:ea typeface="Source Han Sans KR Normal Bold"/>
                </a:rPr>
                <a:t>스파이 비버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30148" y="944770"/>
              <a:ext cx="256024" cy="349818"/>
            </a:xfrm>
            <a:custGeom>
              <a:avLst/>
              <a:gdLst/>
              <a:ahLst/>
              <a:cxnLst/>
              <a:rect l="l" t="t" r="r" b="b"/>
              <a:pathLst>
                <a:path w="256024" h="349818">
                  <a:moveTo>
                    <a:pt x="0" y="0"/>
                  </a:moveTo>
                  <a:lnTo>
                    <a:pt x="256023" y="0"/>
                  </a:lnTo>
                  <a:lnTo>
                    <a:pt x="256023" y="349818"/>
                  </a:lnTo>
                  <a:lnTo>
                    <a:pt x="0" y="34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707664" y="3155214"/>
            <a:ext cx="4931116" cy="6103086"/>
          </a:xfrm>
          <a:custGeom>
            <a:avLst/>
            <a:gdLst/>
            <a:ahLst/>
            <a:cxnLst/>
            <a:rect l="l" t="t" r="r" b="b"/>
            <a:pathLst>
              <a:path w="4931116" h="6103086">
                <a:moveTo>
                  <a:pt x="0" y="0"/>
                </a:moveTo>
                <a:lnTo>
                  <a:pt x="4931116" y="0"/>
                </a:lnTo>
                <a:lnTo>
                  <a:pt x="4931116" y="6103086"/>
                </a:lnTo>
                <a:lnTo>
                  <a:pt x="0" y="610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9643" y="3145689"/>
            <a:ext cx="9968348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인간들이 몰래 심어놓은 스파이 비버</a:t>
            </a:r>
          </a:p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사람들과 무전 통신으로 연락해 정보를 넘김</a:t>
            </a:r>
          </a:p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전파탑을 설치해서 위치정보를 사람에게 알려서 제한시간을 감소시킬 수 있음</a:t>
            </a:r>
          </a:p>
          <a:p>
            <a:pPr marL="728612" lvl="1" indent="-364306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제한시간이 되기 전까지 비버 팀이 댐을 완성 못하면 인간들이 와서 다 때려 부순다-&gt; 스파이팀 우승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752144" y="1629409"/>
            <a:ext cx="14783713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7824" y="222409"/>
            <a:ext cx="880328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개발중인 초안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1430" y="6758730"/>
            <a:ext cx="6843312" cy="2871651"/>
          </a:xfrm>
          <a:custGeom>
            <a:avLst/>
            <a:gdLst/>
            <a:ahLst/>
            <a:cxnLst/>
            <a:rect l="l" t="t" r="r" b="b"/>
            <a:pathLst>
              <a:path w="6843312" h="2871651">
                <a:moveTo>
                  <a:pt x="0" y="0"/>
                </a:moveTo>
                <a:lnTo>
                  <a:pt x="6843312" y="0"/>
                </a:lnTo>
                <a:lnTo>
                  <a:pt x="6843312" y="2871651"/>
                </a:lnTo>
                <a:lnTo>
                  <a:pt x="0" y="287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2" t="-21014" r="-24420" b="-646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51910" y="4357692"/>
            <a:ext cx="4536255" cy="1571616"/>
          </a:xfrm>
          <a:custGeom>
            <a:avLst/>
            <a:gdLst/>
            <a:ahLst/>
            <a:cxnLst/>
            <a:rect l="l" t="t" r="r" b="b"/>
            <a:pathLst>
              <a:path w="4536255" h="1571616">
                <a:moveTo>
                  <a:pt x="0" y="0"/>
                </a:moveTo>
                <a:lnTo>
                  <a:pt x="4536255" y="0"/>
                </a:lnTo>
                <a:lnTo>
                  <a:pt x="4536255" y="1571616"/>
                </a:lnTo>
                <a:lnTo>
                  <a:pt x="0" y="157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5358" y="2149381"/>
            <a:ext cx="10701524" cy="616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Unity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엔진과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C#을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기본으로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그래픽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로직을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Photon Unity Networking(PUN)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라이브러리를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활용하여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서버와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로비를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구현하고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클라이언트와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연결을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통해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네트워킹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멀티플레이어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실시간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채팅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마이크를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이용한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통화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>
              <a:lnSpc>
                <a:spcPts val="4376"/>
              </a:lnSpc>
              <a:buFont typeface="Arial"/>
              <a:buChar char="•"/>
            </a:pP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FireBase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DB</a:t>
            </a:r>
            <a:r>
              <a:rPr lang="ko-KR" alt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서버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를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이용한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회원가입과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로그인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250346" y="1361271"/>
            <a:ext cx="2478782" cy="2632108"/>
          </a:xfrm>
          <a:custGeom>
            <a:avLst/>
            <a:gdLst/>
            <a:ahLst/>
            <a:cxnLst/>
            <a:rect l="l" t="t" r="r" b="b"/>
            <a:pathLst>
              <a:path w="2478782" h="2632108">
                <a:moveTo>
                  <a:pt x="0" y="0"/>
                </a:moveTo>
                <a:lnTo>
                  <a:pt x="2478782" y="0"/>
                </a:lnTo>
                <a:lnTo>
                  <a:pt x="2478782" y="2632109"/>
                </a:lnTo>
                <a:lnTo>
                  <a:pt x="0" y="2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08746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구현 기술 및 도구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594</Words>
  <Application>Microsoft Office PowerPoint</Application>
  <PresentationFormat>사용자 지정</PresentationFormat>
  <Paragraphs>90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Jeju Hallasan</vt:lpstr>
      <vt:lpstr>Source Han Sans KR Normal Bold</vt:lpstr>
      <vt:lpstr>Source Han Sans KR Normal</vt:lpstr>
      <vt:lpstr>Nanum Gothic Ultra-Bold</vt:lpstr>
      <vt:lpstr>Nanum Gothic</vt:lpstr>
      <vt:lpstr>Eunjin</vt:lpstr>
      <vt:lpstr>Calibri</vt:lpstr>
      <vt:lpstr>Arial</vt:lpstr>
      <vt:lpstr>Nanum Gothic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및 보라색 3D 일러스트레이션 줌한 사진이 무언지 맞추어 보세요 재미있는 프레젠테이션</dc:title>
  <cp:lastModifiedBy>User</cp:lastModifiedBy>
  <cp:revision>4</cp:revision>
  <dcterms:created xsi:type="dcterms:W3CDTF">2006-08-16T00:00:00Z</dcterms:created>
  <dcterms:modified xsi:type="dcterms:W3CDTF">2024-03-12T05:01:12Z</dcterms:modified>
  <dc:identifier>DAF-x8POBnE</dc:identifier>
</cp:coreProperties>
</file>